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7" r:id="rId4"/>
    <p:sldId id="320" r:id="rId5"/>
    <p:sldId id="284" r:id="rId6"/>
    <p:sldId id="266" r:id="rId7"/>
    <p:sldId id="310" r:id="rId8"/>
    <p:sldId id="309" r:id="rId9"/>
    <p:sldId id="313" r:id="rId10"/>
    <p:sldId id="311" r:id="rId11"/>
    <p:sldId id="265" r:id="rId12"/>
    <p:sldId id="314" r:id="rId13"/>
    <p:sldId id="315" r:id="rId14"/>
    <p:sldId id="302" r:id="rId15"/>
    <p:sldId id="325" r:id="rId16"/>
    <p:sldId id="292" r:id="rId17"/>
    <p:sldId id="293" r:id="rId18"/>
    <p:sldId id="294" r:id="rId19"/>
    <p:sldId id="289" r:id="rId20"/>
    <p:sldId id="290" r:id="rId21"/>
    <p:sldId id="288" r:id="rId22"/>
    <p:sldId id="287" r:id="rId23"/>
    <p:sldId id="300" r:id="rId24"/>
    <p:sldId id="301" r:id="rId25"/>
    <p:sldId id="322" r:id="rId26"/>
    <p:sldId id="326" r:id="rId27"/>
    <p:sldId id="323" r:id="rId28"/>
    <p:sldId id="324" r:id="rId29"/>
    <p:sldId id="327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000099"/>
    <a:srgbClr val="422C16"/>
    <a:srgbClr val="0C788E"/>
    <a:srgbClr val="1C1C1C"/>
    <a:srgbClr val="660066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27" autoAdjust="0"/>
    <p:restoredTop sz="99290" autoAdjust="0"/>
  </p:normalViewPr>
  <p:slideViewPr>
    <p:cSldViewPr>
      <p:cViewPr>
        <p:scale>
          <a:sx n="60" d="100"/>
          <a:sy n="60" d="100"/>
        </p:scale>
        <p:origin x="-166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E4544-EC70-4051-9BBC-F5B3A22E4E32}" type="datetimeFigureOut">
              <a:rPr lang="da-DK" smtClean="0"/>
              <a:t>14-05-2013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5FFF-315F-4B2A-B129-F91A71758E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2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5FFF-315F-4B2A-B129-F91A71758EA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4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073B3-8239-4EC7-9E54-952B86E05D9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57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B266-BC12-4DAB-8303-BEF2B34D0B8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FA79-FCAD-4A40-A2EB-FEB346EE094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30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7AD6-48C3-42F6-8DE8-365C7689E46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6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A8DB-D156-4754-9422-744517EA0B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7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7910-637E-4EF3-AE92-CDAB3BB92C7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61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1F2E-D735-4537-A7D2-9F2412BEF7F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03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E028-E1AB-4931-B490-25B10719763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5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DB1B-6241-454E-9A44-DEDE7558F49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02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759B-66C7-471D-8693-25E10D68241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7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E1A8-0C64-4489-8623-7AC91B00DB3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2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47D479-93B4-4770-8166-9062FC216BB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3573463"/>
            <a:ext cx="4897437" cy="544512"/>
          </a:xfrm>
        </p:spPr>
        <p:txBody>
          <a:bodyPr/>
          <a:lstStyle/>
          <a:p>
            <a:pPr algn="l" eaLnBrk="1" hangingPunct="1"/>
            <a:r>
              <a:rPr lang="es-UY" sz="1800" b="1" smtClean="0">
                <a:solidFill>
                  <a:srgbClr val="1C1C1C"/>
                </a:solidFill>
                <a:latin typeface="Trajan" pitchFamily="18" charset="0"/>
              </a:rPr>
              <a:t>Forskning i Alzheimers sygdom</a:t>
            </a:r>
            <a:endParaRPr lang="es-ES" sz="1800" b="1" smtClean="0">
              <a:solidFill>
                <a:srgbClr val="1C1C1C"/>
              </a:solidFill>
              <a:latin typeface="Trajan" pitchFamily="18" charset="0"/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501650" y="4259263"/>
            <a:ext cx="50403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UY" sz="1100" b="1">
                <a:solidFill>
                  <a:srgbClr val="1C1C1C"/>
                </a:solidFill>
                <a:latin typeface="Trajan" pitchFamily="18" charset="0"/>
              </a:rPr>
              <a:t>Anders Elm Larsen, stud. Med. &amp; prægraduat forsker</a:t>
            </a:r>
          </a:p>
          <a:p>
            <a:r>
              <a:rPr lang="es-UY" sz="1100" b="1">
                <a:solidFill>
                  <a:srgbClr val="1C1C1C"/>
                </a:solidFill>
                <a:latin typeface="Trajan" pitchFamily="18" charset="0"/>
              </a:rPr>
              <a:t>afd. For neurobiologisk forskning ved Institut for molekylær medicin, Syddansk Universitet</a:t>
            </a:r>
            <a:endParaRPr lang="es-ES" sz="1100" b="1">
              <a:solidFill>
                <a:srgbClr val="1C1C1C"/>
              </a:solidFill>
              <a:latin typeface="Traj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	Alzheimers sygdom – 	mekanismer 4</a:t>
            </a:r>
            <a:endParaRPr lang="da-DK" sz="3200" smtClean="0"/>
          </a:p>
        </p:txBody>
      </p:sp>
      <p:pic>
        <p:nvPicPr>
          <p:cNvPr id="25603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5151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dirty="0" smtClean="0"/>
          </a:p>
        </p:txBody>
      </p:sp>
      <p:pic>
        <p:nvPicPr>
          <p:cNvPr id="25605" name="Picture 2" descr="SDU_logo_Logo fa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Mit projekt</a:t>
            </a:r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Mit projekt omhandler Alzheimers sygdom og hjernens makrofager;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microglia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.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Jeg undersøger sygdommen gennem hjerner doneret til mig fra afdøde personer med eller uden Alzheimers sygdom.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Jeg arbejder med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immunohistokemi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og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stereologi for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at undersøge hjernerne.</a:t>
            </a:r>
          </a:p>
          <a:p>
            <a:pPr eaLnBrk="1" hangingPunct="1"/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1536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Mit projekt2</a:t>
            </a:r>
            <a:endParaRPr lang="da-DK" sz="3200" dirty="0" smtClean="0"/>
          </a:p>
        </p:txBody>
      </p:sp>
      <p:sp>
        <p:nvSpPr>
          <p:cNvPr id="26628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457200" lvl="1" indent="-457200">
              <a:buFont typeface="Arial" charset="0"/>
              <a:buChar char="•"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0" indent="0">
              <a:buFontTx/>
              <a:buNone/>
            </a:pPr>
            <a:endParaRPr lang="da-DK" dirty="0" smtClean="0"/>
          </a:p>
        </p:txBody>
      </p:sp>
      <p:pic>
        <p:nvPicPr>
          <p:cNvPr id="26629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/>
          <a:stretch>
            <a:fillRect/>
          </a:stretch>
        </p:blipFill>
        <p:spPr bwMode="auto">
          <a:xfrm>
            <a:off x="395536" y="1916832"/>
            <a:ext cx="82629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Mit projekt 3</a:t>
            </a:r>
            <a:endParaRPr lang="da-DK" sz="3200" dirty="0" smtClean="0"/>
          </a:p>
        </p:txBody>
      </p:sp>
      <p:pic>
        <p:nvPicPr>
          <p:cNvPr id="27652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59450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0719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/>
          <p:cNvSpPr/>
          <p:nvPr/>
        </p:nvSpPr>
        <p:spPr>
          <a:xfrm>
            <a:off x="4355976" y="3410222"/>
            <a:ext cx="1187450" cy="4476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5802"/>
            <a:ext cx="3472781" cy="2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Mit Projekt -</a:t>
            </a:r>
            <a:br>
              <a:rPr lang="da-DK" sz="3200" smtClean="0">
                <a:solidFill>
                  <a:schemeClr val="bg1"/>
                </a:solidFill>
                <a:latin typeface="Trajan" pitchFamily="18" charset="0"/>
              </a:rPr>
            </a:br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Hvad er målet?</a:t>
            </a:r>
            <a:endParaRPr lang="da-DK" sz="3200" smtClean="0"/>
          </a:p>
        </p:txBody>
      </p:sp>
      <p:sp>
        <p:nvSpPr>
          <p:cNvPr id="307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Mit formål er at klarlægge antal,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aktiver-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ingsgrad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og funktionalitet af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mikroglia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ved Alzheimers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sygdom:</a:t>
            </a: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Er der flere eller færre af dem?</a:t>
            </a: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Er de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aktiverede, inaktiverede,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dystrofy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?</a:t>
            </a: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(Hvad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betydning har de for de to unormale proteiner – og omvendt?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)</a:t>
            </a: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</p:txBody>
      </p:sp>
      <p:pic>
        <p:nvPicPr>
          <p:cNvPr id="3072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Mit Projekt -</a:t>
            </a:r>
            <a:br>
              <a:rPr lang="da-DK" sz="3200" smtClean="0">
                <a:solidFill>
                  <a:schemeClr val="bg1"/>
                </a:solidFill>
                <a:latin typeface="Trajan" pitchFamily="18" charset="0"/>
              </a:rPr>
            </a:br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Hvad er målet?</a:t>
            </a:r>
            <a:endParaRPr lang="da-DK" sz="3200" smtClean="0"/>
          </a:p>
        </p:txBody>
      </p:sp>
      <p:sp>
        <p:nvSpPr>
          <p:cNvPr id="307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Jeg er stadig i gang i laboratoriet og med optælling af celler og proteiner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  <a:sym typeface="Wingdings" pitchFamily="2" charset="2"/>
              </a:rPr>
              <a:t> ingen hidtidige resultater</a:t>
            </a: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</p:txBody>
      </p:sp>
      <p:pic>
        <p:nvPicPr>
          <p:cNvPr id="3072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 smtClean="0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 – og grundforskning</a:t>
            </a:r>
            <a:endParaRPr lang="da-DK" sz="3200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Forestil Jer at summen af al menneskelig viden findes i denne cirkel:</a:t>
            </a:r>
          </a:p>
          <a:p>
            <a:pPr eaLnBrk="1" hangingPunct="1">
              <a:defRPr/>
            </a:pPr>
            <a:endParaRPr lang="da-DK" dirty="0" smtClean="0"/>
          </a:p>
          <a:p>
            <a:pPr marL="0" indent="0" eaLnBrk="1" hangingPunct="1">
              <a:buFontTx/>
              <a:buNone/>
              <a:defRPr/>
            </a:pPr>
            <a:endParaRPr lang="da-DK" dirty="0">
              <a:solidFill>
                <a:srgbClr val="025198"/>
              </a:solidFill>
            </a:endParaRPr>
          </a:p>
        </p:txBody>
      </p:sp>
      <p:pic>
        <p:nvPicPr>
          <p:cNvPr id="37892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8921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kstboks 1"/>
          <p:cNvSpPr txBox="1">
            <a:spLocks noChangeArrowheads="1"/>
          </p:cNvSpPr>
          <p:nvPr/>
        </p:nvSpPr>
        <p:spPr bwMode="auto">
          <a:xfrm>
            <a:off x="2128838" y="6323013"/>
            <a:ext cx="687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sz="1000" dirty="0"/>
              <a:t>Med inspiration fra Matt </a:t>
            </a:r>
            <a:r>
              <a:rPr lang="da-DK" sz="1000" dirty="0" err="1"/>
              <a:t>Mights</a:t>
            </a:r>
            <a:r>
              <a:rPr lang="da-DK" sz="1000" dirty="0"/>
              <a:t> ”The </a:t>
            </a:r>
            <a:r>
              <a:rPr lang="da-DK" sz="1000" dirty="0" err="1"/>
              <a:t>illustrated</a:t>
            </a:r>
            <a:r>
              <a:rPr lang="da-DK" sz="1000" dirty="0"/>
              <a:t> guide to a </a:t>
            </a:r>
            <a:r>
              <a:rPr lang="da-DK" sz="1000" dirty="0" err="1"/>
              <a:t>Ph.D</a:t>
            </a:r>
            <a:r>
              <a:rPr lang="da-DK" sz="1000" dirty="0"/>
              <a:t>” http://matt.might.net/articles/phd-school-in-pictures/</a:t>
            </a:r>
          </a:p>
          <a:p>
            <a:pPr eaLnBrk="1" hangingPunct="1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</a:t>
            </a:r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grundforskning 2</a:t>
            </a:r>
            <a:endParaRPr lang="da-DK" sz="3200" dirty="0" smtClean="0"/>
          </a:p>
        </p:txBody>
      </p:sp>
      <p:sp>
        <p:nvSpPr>
          <p:cNvPr id="3891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Folkeskolen…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38916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98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grundforskning3</a:t>
            </a:r>
            <a:endParaRPr lang="da-DK" sz="3200" dirty="0" smtClean="0"/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Gymnasiet.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39940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90006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grundforskning4</a:t>
            </a:r>
            <a:endParaRPr lang="da-DK" sz="3200" dirty="0" smtClean="0"/>
          </a:p>
        </p:txBody>
      </p:sp>
      <p:sp>
        <p:nvSpPr>
          <p:cNvPr id="4096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>
                <a:solidFill>
                  <a:srgbClr val="025198"/>
                </a:solidFill>
                <a:latin typeface="Cambria" pitchFamily="18" charset="0"/>
              </a:rPr>
              <a:t>V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ideregående uddannelse - specialisering.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4096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613811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Lidt om mig</a:t>
            </a:r>
            <a:endParaRPr lang="da-DK" sz="320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Ansat i en 1-årig forskerstilling hos Institut for Molekylær Medicin afd. for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neurobiolo-gisk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forskning på SDU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Bachelor i medicin fra SDU juni 2012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Bachelor i audiologi fra SDU juni 2009 </a:t>
            </a:r>
          </a:p>
          <a:p>
            <a:pPr eaLnBrk="1" hangingPunct="1"/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sz="2400" dirty="0" smtClean="0"/>
          </a:p>
        </p:txBody>
      </p:sp>
      <p:pic>
        <p:nvPicPr>
          <p:cNvPr id="3076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grundforskning5</a:t>
            </a:r>
            <a:endParaRPr lang="da-DK" sz="3200" dirty="0" smtClean="0"/>
          </a:p>
        </p:txBody>
      </p:sp>
      <p:pic>
        <p:nvPicPr>
          <p:cNvPr id="41987" name="Picture 2" descr="PhDKnowle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2420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Pladsholder til indhold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557587"/>
          </a:xfrm>
        </p:spPr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Speciale…</a:t>
            </a:r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41989" name="Picture 2" descr="SDU_logo_Logo fa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grundforskning6</a:t>
            </a:r>
            <a:endParaRPr lang="da-DK" sz="3200" dirty="0" smtClean="0"/>
          </a:p>
        </p:txBody>
      </p:sp>
      <p:sp>
        <p:nvSpPr>
          <p:cNvPr id="4301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Grundforskning…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43012" name="Picture 3" descr="PhDKnowle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SDU_logo_Logo fa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grundforskning7</a:t>
            </a:r>
            <a:endParaRPr lang="da-DK" sz="3200" dirty="0" smtClean="0"/>
          </a:p>
        </p:txBody>
      </p:sp>
      <p:sp>
        <p:nvSpPr>
          <p:cNvPr id="4403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(mulig) betydning af ens arbejde…</a:t>
            </a: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44036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8921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grundforskning8</a:t>
            </a:r>
            <a:endParaRPr lang="da-DK" sz="3200" dirty="0" smtClean="0"/>
          </a:p>
        </p:txBody>
      </p:sp>
      <p:sp>
        <p:nvSpPr>
          <p:cNvPr id="4505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Verdensbillede…</a:t>
            </a:r>
          </a:p>
          <a:p>
            <a:pPr eaLnBrk="1" hangingPunct="1"/>
            <a:endParaRPr lang="da-DK" dirty="0" smtClean="0"/>
          </a:p>
        </p:txBody>
      </p:sp>
      <p:pic>
        <p:nvPicPr>
          <p:cNvPr id="45060" name="Picture 2" descr="PhD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SDU_logo_Logo fa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err="1">
                <a:solidFill>
                  <a:schemeClr val="bg1"/>
                </a:solidFill>
                <a:latin typeface="Trajan" pitchFamily="18" charset="0"/>
              </a:rPr>
              <a:t>Videnscirkler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> – og grundforskning9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… i forhold til det store billede:</a:t>
            </a:r>
          </a:p>
          <a:p>
            <a:pPr eaLnBrk="1" hangingPunct="1"/>
            <a:endParaRPr lang="da-DK" dirty="0" smtClean="0"/>
          </a:p>
        </p:txBody>
      </p:sp>
      <p:pic>
        <p:nvPicPr>
          <p:cNvPr id="4608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PhDKnowle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91714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pilforbindelse 7"/>
          <p:cNvCxnSpPr/>
          <p:nvPr/>
        </p:nvCxnSpPr>
        <p:spPr>
          <a:xfrm flipH="1">
            <a:off x="5732570" y="3102774"/>
            <a:ext cx="649288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Kom godt i gang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Vælg emne af interesse…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… men vær samtidig opmærksom på at det er meget svært at vide hvad man går ind til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!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Hvis muligt, deltag i laboratoriet før du lægger dig endeligt fast.</a:t>
            </a:r>
            <a:endParaRPr lang="da-DK" dirty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</p:txBody>
      </p:sp>
      <p:pic>
        <p:nvPicPr>
          <p:cNvPr id="4608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1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Kom godt i gang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2400" dirty="0" smtClean="0">
                <a:solidFill>
                  <a:srgbClr val="025198"/>
                </a:solidFill>
                <a:latin typeface="Cambria" pitchFamily="18" charset="0"/>
              </a:rPr>
              <a:t>Forventningsafstemning:</a:t>
            </a:r>
          </a:p>
          <a:p>
            <a:pPr lvl="0"/>
            <a:r>
              <a:rPr lang="da-DK" sz="2200" dirty="0" smtClean="0">
                <a:solidFill>
                  <a:srgbClr val="025198"/>
                </a:solidFill>
                <a:latin typeface="Cambria" pitchFamily="18" charset="0"/>
              </a:rPr>
              <a:t>Hvad </a:t>
            </a:r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forventer I af mig?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Hvad kan jeg forvente mig af Jer?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Hvad skal slutresultatet være?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Hvad er muligheden for at komme med til konferencer?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Hvilke færdigheder skal jeg tillære mig for at blive mere </a:t>
            </a:r>
            <a:r>
              <a:rPr lang="da-DK" sz="2200" dirty="0" smtClean="0">
                <a:solidFill>
                  <a:srgbClr val="025198"/>
                </a:solidFill>
                <a:latin typeface="Cambria" pitchFamily="18" charset="0"/>
              </a:rPr>
              <a:t>egnet?</a:t>
            </a:r>
            <a:endParaRPr lang="da-DK" sz="2200" dirty="0">
              <a:solidFill>
                <a:srgbClr val="025198"/>
              </a:solidFill>
              <a:latin typeface="Cambria" pitchFamily="18" charset="0"/>
            </a:endParaRP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Hvordan skal evt. ferie afholdes?</a:t>
            </a:r>
          </a:p>
          <a:p>
            <a:pPr lvl="0"/>
            <a:r>
              <a:rPr lang="da-DK" sz="2200" dirty="0" smtClean="0">
                <a:solidFill>
                  <a:srgbClr val="025198"/>
                </a:solidFill>
                <a:latin typeface="Cambria" pitchFamily="18" charset="0"/>
              </a:rPr>
              <a:t>Vil jeg få </a:t>
            </a:r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egen arbejdsplads på enheden?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Hvornår i studiet anser I det for at være bedst at man starter sin </a:t>
            </a:r>
            <a:r>
              <a:rPr lang="da-DK" sz="2200" dirty="0" smtClean="0">
                <a:solidFill>
                  <a:srgbClr val="025198"/>
                </a:solidFill>
                <a:latin typeface="Cambria" pitchFamily="18" charset="0"/>
              </a:rPr>
              <a:t>forskning?</a:t>
            </a:r>
            <a:endParaRPr lang="da-DK" sz="2200" dirty="0">
              <a:solidFill>
                <a:srgbClr val="025198"/>
              </a:solidFill>
              <a:latin typeface="Cambria" pitchFamily="18" charset="0"/>
            </a:endParaRP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Hvordan får vi skrevet forsøgsprotokollen?</a:t>
            </a:r>
          </a:p>
          <a:p>
            <a:pPr lvl="0"/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Hvem bliver min </a:t>
            </a:r>
            <a:r>
              <a:rPr lang="da-DK" sz="2200" b="1" dirty="0">
                <a:solidFill>
                  <a:srgbClr val="025198"/>
                </a:solidFill>
                <a:latin typeface="Cambria" pitchFamily="18" charset="0"/>
              </a:rPr>
              <a:t>nærmeste overordnede</a:t>
            </a:r>
            <a:r>
              <a:rPr lang="da-DK" sz="2200" dirty="0">
                <a:solidFill>
                  <a:srgbClr val="025198"/>
                </a:solidFill>
                <a:latin typeface="Cambria" pitchFamily="18" charset="0"/>
              </a:rPr>
              <a:t>?</a:t>
            </a:r>
          </a:p>
          <a:p>
            <a:pPr eaLnBrk="1" hangingPunct="1"/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09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      Min kalkule - plusser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Jeg får forsknings- og laboratorieerfaring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Jeg indgår i et forskningsteam som en ligeværdig medspiller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Såfremt min forskning er brugbar får jeg lov til at udgive en eller flere artikler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Jeg får kontakter i forskningsmiljøet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Et år med tid til fordybelse i ét emne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Mulighed for konferencer med den nyeste viden</a:t>
            </a:r>
          </a:p>
          <a:p>
            <a:pPr eaLnBrk="1" fontAlgn="t" hangingPunct="1"/>
            <a:r>
              <a:rPr lang="da-DK" sz="2000" dirty="0" smtClean="0">
                <a:solidFill>
                  <a:srgbClr val="025198"/>
                </a:solidFill>
                <a:latin typeface="Cambria" pitchFamily="18" charset="0"/>
              </a:rPr>
              <a:t>Mit </a:t>
            </a:r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CV kommer til at skille sig ud</a:t>
            </a:r>
          </a:p>
          <a:p>
            <a:pPr eaLnBrk="1" fontAlgn="t" hangingPunct="1"/>
            <a:r>
              <a:rPr lang="da-DK" sz="2000" dirty="0" smtClean="0">
                <a:solidFill>
                  <a:srgbClr val="025198"/>
                </a:solidFill>
                <a:latin typeface="Cambria" pitchFamily="18" charset="0"/>
              </a:rPr>
              <a:t>Jeg </a:t>
            </a:r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får brug for et ½ års mindre SU, hvilket er en fordel da jeg mangler 2 år.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På nuværende tidspunkt ser jeg det som en fordel at gå direkte fra kandidatdelens undervisning til forberedelse af embedseksamen.</a:t>
            </a:r>
          </a:p>
          <a:p>
            <a:pPr eaLnBrk="1" fontAlgn="t" hangingPunct="1"/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Mulighed for at finde ud af om jeg </a:t>
            </a:r>
            <a:r>
              <a:rPr lang="da-DK" sz="2000" dirty="0" smtClean="0">
                <a:solidFill>
                  <a:srgbClr val="025198"/>
                </a:solidFill>
                <a:latin typeface="Cambria" pitchFamily="18" charset="0"/>
              </a:rPr>
              <a:t>er </a:t>
            </a:r>
            <a:r>
              <a:rPr lang="da-DK" sz="2000" dirty="0">
                <a:solidFill>
                  <a:srgbClr val="025198"/>
                </a:solidFill>
                <a:latin typeface="Cambria" pitchFamily="18" charset="0"/>
              </a:rPr>
              <a:t>interesseret i at skrive en ph.d. afhandling</a:t>
            </a:r>
          </a:p>
          <a:p>
            <a:pPr eaLnBrk="1" hangingPunct="1"/>
            <a:endParaRPr lang="da-DK" sz="16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         Min kalkule - minusser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Jeg </a:t>
            </a:r>
            <a:r>
              <a:rPr lang="da-DK" sz="3000" dirty="0">
                <a:solidFill>
                  <a:srgbClr val="025198"/>
                </a:solidFill>
                <a:latin typeface="Cambria" pitchFamily="18" charset="0"/>
              </a:rPr>
              <a:t>har været Benjamin hele vejen igennem – medicin forbereder os ikke til grundforskning</a:t>
            </a:r>
          </a:p>
          <a:p>
            <a:pPr eaLnBrk="1" fontAlgn="t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Skæve arbejdstider </a:t>
            </a:r>
            <a:r>
              <a:rPr lang="da-DK" sz="3000" dirty="0">
                <a:solidFill>
                  <a:srgbClr val="025198"/>
                </a:solidFill>
                <a:latin typeface="Cambria" pitchFamily="18" charset="0"/>
              </a:rPr>
              <a:t>(der hvor jeg skal være) </a:t>
            </a:r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ved udstyret.</a:t>
            </a:r>
            <a:endParaRPr lang="da-DK" sz="3000" dirty="0">
              <a:solidFill>
                <a:srgbClr val="025198"/>
              </a:solidFill>
              <a:latin typeface="Cambria" pitchFamily="18" charset="0"/>
            </a:endParaRPr>
          </a:p>
          <a:p>
            <a:pPr eaLnBrk="1" fontAlgn="t" hangingPunct="1"/>
            <a:r>
              <a:rPr lang="da-DK" sz="3000" dirty="0">
                <a:solidFill>
                  <a:srgbClr val="025198"/>
                </a:solidFill>
                <a:latin typeface="Cambria" pitchFamily="18" charset="0"/>
              </a:rPr>
              <a:t>Min uddannelse bliver forlænget med et ½ </a:t>
            </a:r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år</a:t>
            </a:r>
          </a:p>
          <a:p>
            <a:pPr marL="0" indent="0" eaLnBrk="1" fontAlgn="t" hangingPunct="1">
              <a:buNone/>
            </a:pPr>
            <a:endParaRPr lang="da-DK" sz="3000" dirty="0">
              <a:solidFill>
                <a:srgbClr val="025198"/>
              </a:solidFill>
              <a:latin typeface="Cambria" pitchFamily="18" charset="0"/>
            </a:endParaRPr>
          </a:p>
        </p:txBody>
      </p:sp>
      <p:pic>
        <p:nvPicPr>
          <p:cNvPr id="4608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1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         Tak for opmærksomheden</a:t>
            </a:r>
            <a:endParaRPr lang="da-DK" sz="3200" dirty="0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z="44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sz="4400" dirty="0">
              <a:solidFill>
                <a:srgbClr val="025198"/>
              </a:solidFill>
              <a:latin typeface="Cambria" pitchFamily="18" charset="0"/>
            </a:endParaRPr>
          </a:p>
          <a:p>
            <a:pPr marL="0" indent="0" algn="ctr" eaLnBrk="1" hangingPunct="1">
              <a:buNone/>
            </a:pPr>
            <a:r>
              <a:rPr lang="da-DK" sz="4400" dirty="0" smtClean="0">
                <a:solidFill>
                  <a:srgbClr val="025198"/>
                </a:solidFill>
                <a:latin typeface="Cambria" pitchFamily="18" charset="0"/>
              </a:rPr>
              <a:t>Spørgsmål?</a:t>
            </a:r>
          </a:p>
          <a:p>
            <a:pPr eaLnBrk="1" hangingPunct="1"/>
            <a:endParaRPr lang="da-DK" sz="4400" dirty="0" smtClean="0"/>
          </a:p>
        </p:txBody>
      </p:sp>
      <p:pic>
        <p:nvPicPr>
          <p:cNvPr id="46084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Vejen til </a:t>
            </a:r>
            <a:r>
              <a:rPr lang="da-DK" sz="3200" dirty="0" err="1" smtClean="0">
                <a:solidFill>
                  <a:schemeClr val="bg1"/>
                </a:solidFill>
                <a:latin typeface="Trajan" pitchFamily="18" charset="0"/>
              </a:rPr>
              <a:t>prægraduat</a:t>
            </a:r>
            <a:r>
              <a:rPr lang="da-DK" sz="3200" dirty="0">
                <a:solidFill>
                  <a:schemeClr val="bg1"/>
                </a:solidFill>
                <a:latin typeface="Trajan" pitchFamily="18" charset="0"/>
              </a:rPr>
              <a:t/>
            </a:r>
            <a:br>
              <a:rPr lang="da-DK" sz="3200" dirty="0">
                <a:solidFill>
                  <a:schemeClr val="bg1"/>
                </a:solidFill>
                <a:latin typeface="Trajan" pitchFamily="18" charset="0"/>
              </a:rPr>
            </a:br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forskning </a:t>
            </a:r>
            <a:endParaRPr lang="da-DK" sz="3200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Forskerdating i september</a:t>
            </a:r>
          </a:p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Møder med professorer og adjunkter i november</a:t>
            </a:r>
          </a:p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Håndslag med Bente Finsen i december</a:t>
            </a:r>
          </a:p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Litteraturgennemgang fra januar til februar</a:t>
            </a:r>
          </a:p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Projektprotokol og ansøgning til Lundbeckfonden fra marts til april</a:t>
            </a:r>
          </a:p>
          <a:p>
            <a:pPr eaLnBrk="1" hangingPunct="1"/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~</a:t>
            </a:r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175</a:t>
            </a:r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 </a:t>
            </a:r>
            <a:r>
              <a:rPr lang="da-DK" sz="3000" dirty="0" smtClean="0">
                <a:solidFill>
                  <a:srgbClr val="025198"/>
                </a:solidFill>
                <a:latin typeface="Cambria" pitchFamily="18" charset="0"/>
              </a:rPr>
              <a:t>timer</a:t>
            </a:r>
          </a:p>
          <a:p>
            <a:pPr marL="0" indent="0" eaLnBrk="1" hangingPunct="1">
              <a:buNone/>
            </a:pP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16388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	Min forskningsenhed:</a:t>
            </a:r>
            <a:br>
              <a:rPr lang="da-DK" sz="3200" smtClean="0">
                <a:solidFill>
                  <a:schemeClr val="bg1"/>
                </a:solidFill>
                <a:latin typeface="Trajan" pitchFamily="18" charset="0"/>
              </a:rPr>
            </a:br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Finsen Lab</a:t>
            </a:r>
            <a:endParaRPr lang="da-DK" sz="3200" smtClean="0"/>
          </a:p>
        </p:txBody>
      </p:sp>
      <p:sp>
        <p:nvSpPr>
          <p:cNvPr id="409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Arbejder med:</a:t>
            </a: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Neurologisk forskning</a:t>
            </a:r>
          </a:p>
          <a:p>
            <a:pPr lvl="2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Alzheimers,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sclerose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og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stroke</a:t>
            </a: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Forsøg på celler, mus og afdøde mennesker</a:t>
            </a:r>
          </a:p>
          <a:p>
            <a:pPr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Består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af:</a:t>
            </a:r>
          </a:p>
          <a:p>
            <a:pPr lvl="1" eaLnBrk="1" hangingPunct="1"/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1 professor, 1 adjunkt, 2 post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docs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, 6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Ph.D’er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, 1 specialestuderende, 2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prægraduatstuderende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, </a:t>
            </a:r>
            <a:r>
              <a:rPr lang="da-DK" dirty="0">
                <a:solidFill>
                  <a:srgbClr val="025198"/>
                </a:solidFill>
                <a:latin typeface="Cambria" pitchFamily="18" charset="0"/>
              </a:rPr>
              <a:t> 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3 bachelorstuderende.</a:t>
            </a:r>
          </a:p>
        </p:txBody>
      </p:sp>
      <p:pic>
        <p:nvPicPr>
          <p:cNvPr id="4100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Alzheimers sygdom </a:t>
            </a:r>
            <a:endParaRPr lang="da-DK" sz="3200" smtClean="0"/>
          </a:p>
        </p:txBody>
      </p:sp>
      <p:sp>
        <p:nvSpPr>
          <p:cNvPr id="1536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Sygdommen blev først beskrevet af Dr. Alois Alzheimer hos patienten Augusta D. i starten af 1900-tallet.</a:t>
            </a:r>
          </a:p>
          <a:p>
            <a:pPr eaLnBrk="1" hangingPunct="1">
              <a:defRPr/>
            </a:pPr>
            <a:endParaRPr lang="da-DK" dirty="0" smtClean="0"/>
          </a:p>
          <a:p>
            <a:pPr eaLnBrk="1" hangingPunct="1">
              <a:defRPr/>
            </a:pPr>
            <a:endParaRPr lang="da-DK" dirty="0" smtClean="0"/>
          </a:p>
        </p:txBody>
      </p:sp>
      <p:pic>
        <p:nvPicPr>
          <p:cNvPr id="17412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141663"/>
            <a:ext cx="20415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59125"/>
            <a:ext cx="26574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Alzheimers sygdom 2</a:t>
            </a:r>
            <a:endParaRPr lang="da-DK" sz="3200" smtClean="0"/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Alzheimers sygdom er en </a:t>
            </a:r>
            <a:r>
              <a:rPr lang="da-DK" dirty="0" err="1" smtClean="0">
                <a:solidFill>
                  <a:srgbClr val="025198"/>
                </a:solidFill>
                <a:latin typeface="Cambria" pitchFamily="18" charset="0"/>
              </a:rPr>
              <a:t>neurodegenerativ</a:t>
            </a:r>
            <a:r>
              <a:rPr lang="da-DK" dirty="0" smtClean="0">
                <a:solidFill>
                  <a:srgbClr val="025198"/>
                </a:solidFill>
                <a:latin typeface="Cambria" pitchFamily="18" charset="0"/>
              </a:rPr>
              <a:t> sygdom som leder til demens og senere død.</a:t>
            </a:r>
          </a:p>
          <a:p>
            <a:pPr eaLnBrk="1" hangingPunct="1">
              <a:defRPr/>
            </a:pP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da-DK" dirty="0" smtClean="0"/>
          </a:p>
          <a:p>
            <a:pPr eaLnBrk="1" hangingPunct="1">
              <a:defRPr/>
            </a:pPr>
            <a:endParaRPr lang="da-DK" dirty="0" smtClean="0"/>
          </a:p>
        </p:txBody>
      </p:sp>
      <p:pic>
        <p:nvPicPr>
          <p:cNvPr id="18436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52725"/>
            <a:ext cx="446405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solidFill>
                  <a:schemeClr val="bg1"/>
                </a:solidFill>
                <a:latin typeface="Trajan" pitchFamily="18" charset="0"/>
              </a:rPr>
              <a:t>	Alzheimers sygdom - 	mekanismer</a:t>
            </a:r>
            <a:endParaRPr lang="da-DK" sz="3200" dirty="0" smtClean="0"/>
          </a:p>
        </p:txBody>
      </p:sp>
      <p:pic>
        <p:nvPicPr>
          <p:cNvPr id="22531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636838"/>
            <a:ext cx="45037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r>
              <a:rPr lang="da-DK" sz="3100" dirty="0" smtClean="0">
                <a:solidFill>
                  <a:srgbClr val="025198"/>
                </a:solidFill>
                <a:latin typeface="Cambria" pitchFamily="18" charset="0"/>
              </a:rPr>
              <a:t>Sygdommen starter i </a:t>
            </a:r>
            <a:r>
              <a:rPr lang="da-DK" sz="3100" dirty="0" err="1" smtClean="0">
                <a:solidFill>
                  <a:srgbClr val="025198"/>
                </a:solidFill>
                <a:latin typeface="Cambria" pitchFamily="18" charset="0"/>
              </a:rPr>
              <a:t>hippocampusregionen</a:t>
            </a:r>
            <a:endParaRPr lang="da-DK" sz="31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lvl="1" eaLnBrk="1" hangingPunct="1">
              <a:defRPr/>
            </a:pPr>
            <a:endParaRPr lang="da-DK" dirty="0" smtClean="0">
              <a:solidFill>
                <a:srgbClr val="025198"/>
              </a:solidFill>
              <a:latin typeface="Cambria" pitchFamily="18" charset="0"/>
            </a:endParaRPr>
          </a:p>
        </p:txBody>
      </p:sp>
      <p:pic>
        <p:nvPicPr>
          <p:cNvPr id="22533" name="Picture 2" descr="SDU_logo_Logo fa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	Alzheimers sygdom – 	mekanismer 2</a:t>
            </a:r>
            <a:endParaRPr lang="da-DK" sz="3200" smtClean="0"/>
          </a:p>
        </p:txBody>
      </p:sp>
      <p:sp>
        <p:nvSpPr>
          <p:cNvPr id="2355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eaLnBrk="1" hangingPunct="1">
              <a:buFont typeface="Arial" charset="0"/>
              <a:buChar char="•"/>
            </a:pP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To proteiner, </a:t>
            </a:r>
            <a:r>
              <a:rPr lang="el-GR" sz="3200" dirty="0" smtClean="0">
                <a:solidFill>
                  <a:srgbClr val="025198"/>
                </a:solidFill>
                <a:latin typeface="Cambria" pitchFamily="18" charset="0"/>
              </a:rPr>
              <a:t>β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-</a:t>
            </a:r>
            <a:r>
              <a:rPr lang="da-DK" sz="3200" dirty="0" err="1" smtClean="0">
                <a:solidFill>
                  <a:srgbClr val="025198"/>
                </a:solidFill>
                <a:latin typeface="Cambria" pitchFamily="18" charset="0"/>
              </a:rPr>
              <a:t>amyloid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 og </a:t>
            </a:r>
            <a:r>
              <a:rPr lang="da-DK" sz="3200" dirty="0" err="1" smtClean="0">
                <a:solidFill>
                  <a:srgbClr val="025198"/>
                </a:solidFill>
                <a:latin typeface="Cambria" pitchFamily="18" charset="0"/>
              </a:rPr>
              <a:t>microtubuli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 associeret </a:t>
            </a:r>
            <a:r>
              <a:rPr lang="da-DK" sz="3200" dirty="0" err="1" smtClean="0">
                <a:solidFill>
                  <a:srgbClr val="025198"/>
                </a:solidFill>
                <a:latin typeface="Cambria" pitchFamily="18" charset="0"/>
              </a:rPr>
              <a:t>Tauprotien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, er involveret.</a:t>
            </a:r>
          </a:p>
          <a:p>
            <a:pPr marL="457200" lvl="1" indent="-457200" eaLnBrk="1" hangingPunct="1">
              <a:buFont typeface="Arial" charset="0"/>
              <a:buChar char="•"/>
            </a:pP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Der sker et tab af forbindelser mellem nerveceller.</a:t>
            </a:r>
          </a:p>
          <a:p>
            <a:pPr marL="457200" lvl="1" indent="-457200" eaLnBrk="1" hangingPunct="1">
              <a:buFont typeface="Arial" charset="0"/>
              <a:buChar char="•"/>
            </a:pP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Neuroner dør.</a:t>
            </a:r>
          </a:p>
          <a:p>
            <a:pPr marL="457200" lvl="1" indent="-457200" eaLnBrk="1" hangingPunct="1">
              <a:buFont typeface="Arial" charset="0"/>
              <a:buChar char="•"/>
            </a:pP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Associationsområder er særlig hårdt ramt.</a:t>
            </a:r>
          </a:p>
          <a:p>
            <a:pPr marL="0" lvl="1" indent="0" eaLnBrk="1" hangingPunct="1">
              <a:buNone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457200" lvl="1" indent="-457200" eaLnBrk="1" hangingPunct="1">
              <a:buFont typeface="Arial" charset="0"/>
              <a:buChar char="•"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457200" lvl="1" indent="-457200" eaLnBrk="1" hangingPunct="1">
              <a:buFont typeface="Arial" charset="0"/>
              <a:buChar char="•"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457200" lvl="1" indent="-457200" eaLnBrk="1" hangingPunct="1">
              <a:buFont typeface="Arial" charset="0"/>
              <a:buChar char="•"/>
            </a:pPr>
            <a:endParaRPr lang="da-DK" sz="3200" dirty="0" smtClean="0">
              <a:solidFill>
                <a:srgbClr val="025198"/>
              </a:solidFill>
              <a:latin typeface="Cambria" pitchFamily="18" charset="0"/>
            </a:endParaRPr>
          </a:p>
          <a:p>
            <a:pPr marL="0" indent="0" eaLnBrk="1" hangingPunct="1">
              <a:buFontTx/>
              <a:buNone/>
            </a:pPr>
            <a:endParaRPr lang="da-DK" dirty="0" smtClean="0"/>
          </a:p>
        </p:txBody>
      </p:sp>
      <p:pic>
        <p:nvPicPr>
          <p:cNvPr id="23556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smtClean="0">
                <a:solidFill>
                  <a:schemeClr val="bg1"/>
                </a:solidFill>
                <a:latin typeface="Trajan" pitchFamily="18" charset="0"/>
              </a:rPr>
              <a:t>	Alzheimers sygdom – 	mekanismer 3</a:t>
            </a:r>
            <a:endParaRPr lang="da-DK" sz="3200" smtClean="0"/>
          </a:p>
        </p:txBody>
      </p:sp>
      <p:sp>
        <p:nvSpPr>
          <p:cNvPr id="2457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Man ved ikke hvordan hjernens </a:t>
            </a:r>
            <a:r>
              <a:rPr lang="da-DK" sz="3200" dirty="0" err="1" smtClean="0">
                <a:solidFill>
                  <a:srgbClr val="025198"/>
                </a:solidFill>
                <a:latin typeface="Cambria" pitchFamily="18" charset="0"/>
              </a:rPr>
              <a:t>residente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 makrofager, </a:t>
            </a:r>
            <a:r>
              <a:rPr lang="da-DK" sz="3200" dirty="0" err="1" smtClean="0">
                <a:solidFill>
                  <a:srgbClr val="025198"/>
                </a:solidFill>
                <a:latin typeface="Cambria" pitchFamily="18" charset="0"/>
              </a:rPr>
              <a:t>mikroglia</a:t>
            </a:r>
            <a:r>
              <a:rPr lang="da-DK" sz="3200" dirty="0" smtClean="0">
                <a:solidFill>
                  <a:srgbClr val="025198"/>
                </a:solidFill>
                <a:latin typeface="Cambria" pitchFamily="18" charset="0"/>
              </a:rPr>
              <a:t>, forholder sig under sygdommen.</a:t>
            </a:r>
          </a:p>
          <a:p>
            <a:endParaRPr lang="da-DK" dirty="0" smtClean="0"/>
          </a:p>
        </p:txBody>
      </p:sp>
      <p:pic>
        <p:nvPicPr>
          <p:cNvPr id="24580" name="Picture 2" descr="SDU_logo_Logo fa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732463"/>
            <a:ext cx="2590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16282</TotalTime>
  <Words>741</Words>
  <Application>Microsoft Office PowerPoint</Application>
  <PresentationFormat>Skærmshow (4:3)</PresentationFormat>
  <Paragraphs>111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29</vt:i4>
      </vt:variant>
    </vt:vector>
  </HeadingPairs>
  <TitlesOfParts>
    <vt:vector size="30" baseType="lpstr">
      <vt:lpstr>Diseño predeterminado</vt:lpstr>
      <vt:lpstr>Forskning i Alzheimers sygdom</vt:lpstr>
      <vt:lpstr>Lidt om mig</vt:lpstr>
      <vt:lpstr>Vejen til prægraduat forskning </vt:lpstr>
      <vt:lpstr> Min forskningsenhed: Finsen Lab</vt:lpstr>
      <vt:lpstr>Alzheimers sygdom </vt:lpstr>
      <vt:lpstr>Alzheimers sygdom 2</vt:lpstr>
      <vt:lpstr> Alzheimers sygdom -  mekanismer</vt:lpstr>
      <vt:lpstr> Alzheimers sygdom –  mekanismer 2</vt:lpstr>
      <vt:lpstr> Alzheimers sygdom –  mekanismer 3</vt:lpstr>
      <vt:lpstr> Alzheimers sygdom –  mekanismer 4</vt:lpstr>
      <vt:lpstr>Mit projekt</vt:lpstr>
      <vt:lpstr>Mit projekt2</vt:lpstr>
      <vt:lpstr>Mit projekt 3</vt:lpstr>
      <vt:lpstr>Mit Projekt - Hvad er målet?</vt:lpstr>
      <vt:lpstr>Mit Projekt - Hvad er målet?</vt:lpstr>
      <vt:lpstr>Videnscirkler – og grundforskning</vt:lpstr>
      <vt:lpstr>Videnscirkler – og grundforskning 2</vt:lpstr>
      <vt:lpstr>Videnscirkler – og grundforskning3</vt:lpstr>
      <vt:lpstr>Videnscirkler – og grundforskning4</vt:lpstr>
      <vt:lpstr>Videnscirkler – og grundforskning5</vt:lpstr>
      <vt:lpstr>Videnscirkler – og grundforskning6</vt:lpstr>
      <vt:lpstr>Videnscirkler – og grundforskning7</vt:lpstr>
      <vt:lpstr>Videnscirkler – og grundforskning8</vt:lpstr>
      <vt:lpstr>Videnscirkler – og grundforskning9</vt:lpstr>
      <vt:lpstr>Kom godt i gang</vt:lpstr>
      <vt:lpstr>Kom godt i gang</vt:lpstr>
      <vt:lpstr>      Min kalkule - plusser</vt:lpstr>
      <vt:lpstr>         Min kalkule - minusser</vt:lpstr>
      <vt:lpstr>         Tak for opmærksomheden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Anders</cp:lastModifiedBy>
  <cp:revision>819</cp:revision>
  <dcterms:created xsi:type="dcterms:W3CDTF">2010-05-23T14:28:12Z</dcterms:created>
  <dcterms:modified xsi:type="dcterms:W3CDTF">2013-05-14T15:24:56Z</dcterms:modified>
</cp:coreProperties>
</file>